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7"/>
  </p:notesMasterIdLst>
  <p:sldIdLst>
    <p:sldId id="10500" r:id="rId2"/>
    <p:sldId id="400" r:id="rId3"/>
    <p:sldId id="10539" r:id="rId4"/>
    <p:sldId id="10485" r:id="rId5"/>
    <p:sldId id="382" r:id="rId6"/>
    <p:sldId id="10540" r:id="rId7"/>
    <p:sldId id="10541" r:id="rId8"/>
    <p:sldId id="10507" r:id="rId9"/>
    <p:sldId id="10519" r:id="rId10"/>
    <p:sldId id="10505" r:id="rId11"/>
    <p:sldId id="10526" r:id="rId12"/>
    <p:sldId id="267" r:id="rId13"/>
    <p:sldId id="273" r:id="rId14"/>
    <p:sldId id="280" r:id="rId15"/>
    <p:sldId id="10511" r:id="rId16"/>
    <p:sldId id="10513" r:id="rId17"/>
    <p:sldId id="10515" r:id="rId18"/>
    <p:sldId id="10516" r:id="rId19"/>
    <p:sldId id="10517" r:id="rId20"/>
    <p:sldId id="10493" r:id="rId21"/>
    <p:sldId id="10532" r:id="rId22"/>
    <p:sldId id="10533" r:id="rId23"/>
    <p:sldId id="10491" r:id="rId24"/>
    <p:sldId id="10508" r:id="rId25"/>
    <p:sldId id="10499" r:id="rId26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 &amp; Why Serverless" id="{73F6D1D4-0BF7-B447-8264-4F08AC67980E}">
          <p14:sldIdLst>
            <p14:sldId id="10500"/>
            <p14:sldId id="400"/>
            <p14:sldId id="10539"/>
            <p14:sldId id="10485"/>
            <p14:sldId id="382"/>
            <p14:sldId id="10540"/>
            <p14:sldId id="10541"/>
            <p14:sldId id="10507"/>
            <p14:sldId id="10519"/>
          </p14:sldIdLst>
        </p14:section>
        <p14:section name="Serverless Use Cases" id="{26E9BACA-D585-E14E-AD31-8607B4EA5D3B}">
          <p14:sldIdLst>
            <p14:sldId id="10505"/>
            <p14:sldId id="10526"/>
            <p14:sldId id="267"/>
            <p14:sldId id="273"/>
            <p14:sldId id="280"/>
          </p14:sldIdLst>
        </p14:section>
        <p14:section name="Spotting a Good Serverless Platform" id="{B3C36C0F-0003-9D43-9F01-D5CDC216AFAD}">
          <p14:sldIdLst>
            <p14:sldId id="10511"/>
            <p14:sldId id="10513"/>
            <p14:sldId id="10515"/>
            <p14:sldId id="10516"/>
            <p14:sldId id="10517"/>
            <p14:sldId id="10493"/>
          </p14:sldIdLst>
        </p14:section>
        <p14:section name="They Way Forward" id="{BDF44306-B5CA-C049-91A3-9089B9E46AE1}">
          <p14:sldIdLst>
            <p14:sldId id="10532"/>
            <p14:sldId id="10533"/>
            <p14:sldId id="10491"/>
            <p14:sldId id="10508"/>
            <p14:sldId id="104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B4AA"/>
    <a:srgbClr val="CC9E9E"/>
    <a:srgbClr val="FF2726"/>
    <a:srgbClr val="706EA0"/>
    <a:srgbClr val="73FB79"/>
    <a:srgbClr val="492416"/>
    <a:srgbClr val="1382AC"/>
    <a:srgbClr val="11816D"/>
    <a:srgbClr val="CD7A12"/>
    <a:srgbClr val="438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6"/>
    <p:restoredTop sz="91565"/>
  </p:normalViewPr>
  <p:slideViewPr>
    <p:cSldViewPr snapToGrid="0" snapToObjects="1">
      <p:cViewPr>
        <p:scale>
          <a:sx n="75" d="100"/>
          <a:sy n="75" d="100"/>
        </p:scale>
        <p:origin x="144" y="-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82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80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01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02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History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AWS Lambda (Nov. 2014) featured JavaScript</a:t>
            </a:r>
          </a:p>
          <a:p>
            <a:pPr lvl="0"/>
            <a:endParaRPr lang="en-US" sz="40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69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In my opinion, Java should to be 1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</a:rPr>
              <a:t>st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 class, but needs your help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Frameworks and each with their own annotations and contexts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Gave me headaches… all I care about is that there should be a consistent and simple path to allow you to run code written for ANY of them on open Serverless platforms.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Regardless of underlying VM, or framework (and assuring it is as fast as it can be to scale and respond to the user/app using AoT or not)</a:t>
            </a:r>
            <a:endParaRPr lang="en-US" sz="4000" i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78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6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3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41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30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AWS Lambda: 512 MB memory, 3 million executions of for 1 second cost is $18 USD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Applications that see inconsistent usage with unknown ”spikes” in usage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No worry that some “server” or framework’s ability to handle concurrent requests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15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5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hape 86">
            <a:extLst>
              <a:ext uri="{FF2B5EF4-FFF2-40B4-BE49-F238E27FC236}">
                <a16:creationId xmlns:a16="http://schemas.microsoft.com/office/drawing/2014/main" id="{15ED84A4-3AFB-3041-9F0D-41F2C4DF0FC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586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Spotting a Good Serverless Platform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entered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433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6">
            <a:extLst>
              <a:ext uri="{FF2B5EF4-FFF2-40B4-BE49-F238E27FC236}">
                <a16:creationId xmlns:a16="http://schemas.microsoft.com/office/drawing/2014/main" id="{5BCBA8A2-FF92-EF43-91DC-BC498DE3BF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573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7" r:id="rId2"/>
    <p:sldLayoutId id="2147483689" r:id="rId3"/>
    <p:sldLayoutId id="2147483690" r:id="rId4"/>
    <p:sldLayoutId id="2147483691" r:id="rId5"/>
    <p:sldLayoutId id="2147483668" r:id="rId6"/>
    <p:sldLayoutId id="2147483688" r:id="rId7"/>
    <p:sldLayoutId id="2147483684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microsoft.com/office/2007/relationships/hdphoto" Target="../media/hdphoto2.wdp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@punttim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8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2.png"/><Relationship Id="rId12" Type="http://schemas.openxmlformats.org/officeDocument/2006/relationships/image" Target="../media/image53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image" Target="../media/image59.png"/><Relationship Id="rId21" Type="http://schemas.openxmlformats.org/officeDocument/2006/relationships/image" Target="../media/image69.png"/><Relationship Id="rId7" Type="http://schemas.openxmlformats.org/officeDocument/2006/relationships/image" Target="../media/image22.png"/><Relationship Id="rId12" Type="http://schemas.openxmlformats.org/officeDocument/2006/relationships/image" Target="../media/image61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19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67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63.png"/><Relationship Id="rId22" Type="http://schemas.openxmlformats.org/officeDocument/2006/relationships/image" Target="../media/image7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unsplash.com/@raduflori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is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6019-3F89-EA46-BE88-917FBB611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</a:t>
            </a:fld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A40D6-FECD-1E4A-BDC0-B6F7917306FC}"/>
              </a:ext>
            </a:extLst>
          </p:cNvPr>
          <p:cNvSpPr/>
          <p:nvPr/>
        </p:nvSpPr>
        <p:spPr>
          <a:xfrm>
            <a:off x="4777554" y="3671818"/>
            <a:ext cx="141209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i="1" dirty="0">
                <a:solidFill>
                  <a:srgbClr val="74ECD8"/>
                </a:solidFill>
              </a:rPr>
              <a:t>Thanks to some “Marketing Person”!</a:t>
            </a:r>
            <a:endParaRPr lang="en-US" sz="7200" dirty="0">
              <a:solidFill>
                <a:srgbClr val="74ECD8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E4AD22-C8B7-6B4B-9207-813D6EC0C9AE}"/>
              </a:ext>
            </a:extLst>
          </p:cNvPr>
          <p:cNvGrpSpPr/>
          <p:nvPr/>
        </p:nvGrpSpPr>
        <p:grpSpPr>
          <a:xfrm>
            <a:off x="772259" y="6602261"/>
            <a:ext cx="22086380" cy="4987729"/>
            <a:chOff x="772259" y="6602261"/>
            <a:chExt cx="22086380" cy="49877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C81BDF-EDAE-484F-AACF-5905FD232761}"/>
                </a:ext>
              </a:extLst>
            </p:cNvPr>
            <p:cNvGrpSpPr/>
            <p:nvPr/>
          </p:nvGrpSpPr>
          <p:grpSpPr>
            <a:xfrm>
              <a:off x="772259" y="7108854"/>
              <a:ext cx="22086380" cy="4481136"/>
              <a:chOff x="772259" y="7108854"/>
              <a:chExt cx="22086380" cy="448113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79F77C3-5899-9C44-9BB8-E8B711CBC4CC}"/>
                  </a:ext>
                </a:extLst>
              </p:cNvPr>
              <p:cNvSpPr/>
              <p:nvPr/>
            </p:nvSpPr>
            <p:spPr>
              <a:xfrm>
                <a:off x="772259" y="7108854"/>
                <a:ext cx="14337519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6000" dirty="0">
                    <a:solidFill>
                      <a:schemeClr val="bg1"/>
                    </a:solidFill>
                  </a:rPr>
                  <a:t>The ideal of Serverless “in-a-nutshell” is </a:t>
                </a:r>
                <a:r>
                  <a:rPr lang="mr-IN" sz="6000" dirty="0">
                    <a:solidFill>
                      <a:schemeClr val="bg1"/>
                    </a:solidFill>
                  </a:rPr>
                  <a:t>…</a:t>
                </a:r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0CA832-820E-2547-9548-B2A7B4BA34C8}"/>
                  </a:ext>
                </a:extLst>
              </p:cNvPr>
              <p:cNvSpPr/>
              <p:nvPr/>
            </p:nvSpPr>
            <p:spPr>
              <a:xfrm>
                <a:off x="1950662" y="9281666"/>
                <a:ext cx="20907977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Event-driven programming using stand-alone functions </a:t>
                </a:r>
              </a:p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with no deployment or operational considerations</a:t>
                </a:r>
              </a:p>
            </p:txBody>
          </p:sp>
        </p:grp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4CE71ECD-2153-3E43-9F61-E8731EE7E018}"/>
                </a:ext>
              </a:extLst>
            </p:cNvPr>
            <p:cNvSpPr/>
            <p:nvPr/>
          </p:nvSpPr>
          <p:spPr>
            <a:xfrm>
              <a:off x="1155031" y="6602261"/>
              <a:ext cx="2540000" cy="0"/>
            </a:xfrm>
            <a:prstGeom prst="line">
              <a:avLst/>
            </a:prstGeom>
            <a:ln w="228600">
              <a:solidFill>
                <a:srgbClr val="6DEDD8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l">
                <a:defRPr sz="3200"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8453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578F5-DBDE-4742-B12A-150A8A54C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1" y="3028199"/>
            <a:ext cx="22073939" cy="1009000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can Serverless be used for?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F77C3-5899-9C44-9BB8-E8B711CBC4CC}"/>
              </a:ext>
            </a:extLst>
          </p:cNvPr>
          <p:cNvSpPr/>
          <p:nvPr/>
        </p:nvSpPr>
        <p:spPr>
          <a:xfrm>
            <a:off x="1443316" y="3053524"/>
            <a:ext cx="204940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1738011" y="4366551"/>
            <a:ext cx="20907977" cy="186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15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Any Event, Anytime, Anywhere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BBA3B1-F8DC-F140-A789-12FAD2479EE8}"/>
              </a:ext>
            </a:extLst>
          </p:cNvPr>
          <p:cNvSpPr/>
          <p:nvPr/>
        </p:nvSpPr>
        <p:spPr>
          <a:xfrm>
            <a:off x="7587185" y="13211249"/>
            <a:ext cx="15641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Image credit: “Person Search Universe Silhouette” by Joy Hug Star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A70FB-3DC7-7749-A47F-3EEA64162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96006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F5447E-1BAB-5649-BD0A-DA0560DBC80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255880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EF617C-8D31-2449-9D1B-33BBEA9A5EBA}"/>
              </a:ext>
            </a:extLst>
          </p:cNvPr>
          <p:cNvSpPr/>
          <p:nvPr/>
        </p:nvSpPr>
        <p:spPr>
          <a:xfrm>
            <a:off x="12192000" y="4221955"/>
            <a:ext cx="11774048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7030A0"/>
                </a:solidFill>
              </a:rPr>
              <a:t>Periodic Intervals</a:t>
            </a:r>
            <a:r>
              <a:rPr lang="en-US" sz="54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every X secs/mins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2">
                    <a:lumMod val="50000"/>
                  </a:schemeClr>
                </a:solidFill>
              </a:rPr>
              <a:t>Batch process orders every 24 hours at 12 PM</a:t>
            </a:r>
            <a:endParaRPr lang="en-US" sz="4800" b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Time Windows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Start / Stop by Date-Time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Accept lunch orders Mon-Fri at 11AM Stop accepting at 2PM</a:t>
            </a: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Specific date/time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“fire once”, or recurring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Launch a new website on Jan. 1</a:t>
            </a:r>
            <a:r>
              <a:rPr lang="en-US" sz="4800" i="1" baseline="30000" dirty="0">
                <a:solidFill>
                  <a:schemeClr val="bg2">
                    <a:lumMod val="50000"/>
                  </a:schemeClr>
                </a:solidFill>
              </a:rPr>
              <a:t>st</a:t>
            </a: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 2020</a:t>
            </a:r>
            <a:endParaRPr lang="en-US" sz="4800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2176352" y="4572000"/>
            <a:ext cx="9441711" cy="4572000"/>
            <a:chOff x="2105247" y="4396923"/>
            <a:chExt cx="9441711" cy="45720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2105247" y="4396923"/>
              <a:ext cx="9441711" cy="45720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  <a:endCxn id="35" idx="2"/>
              </p:cNvCxnSpPr>
              <p:nvPr/>
            </p:nvCxnSpPr>
            <p:spPr>
              <a:xfrm flipV="1">
                <a:off x="15859792" y="5411229"/>
                <a:ext cx="3711737" cy="10317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5084357" y="6953707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r>
                <a:rPr lang="en-US" sz="4400" b="1" i="1" dirty="0">
                  <a:solidFill>
                    <a:srgbClr val="7030A0"/>
                  </a:solidFill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02020B6-B733-204C-9FE8-028971B38453}"/>
              </a:ext>
            </a:extLst>
          </p:cNvPr>
          <p:cNvSpPr/>
          <p:nvPr/>
        </p:nvSpPr>
        <p:spPr>
          <a:xfrm>
            <a:off x="12192000" y="3066617"/>
            <a:ext cx="33957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2">
                    <a:lumMod val="50000"/>
                  </a:schemeClr>
                </a:solidFill>
              </a:rPr>
              <a:t>Examples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790976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E85C9-C3C8-7C4F-8007-7A50CE5B61D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606400" y="12457512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3B7F544B-2195-334E-9DDF-168C38284EFE}"/>
              </a:ext>
            </a:extLst>
          </p:cNvPr>
          <p:cNvSpPr/>
          <p:nvPr/>
        </p:nvSpPr>
        <p:spPr>
          <a:xfrm>
            <a:off x="13404796" y="2857801"/>
            <a:ext cx="7701631" cy="8026200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E24C77-BC3F-0B4A-825A-3D611FC52217}"/>
              </a:ext>
            </a:extLst>
          </p:cNvPr>
          <p:cNvSpPr/>
          <p:nvPr/>
        </p:nvSpPr>
        <p:spPr bwMode="auto">
          <a:xfrm>
            <a:off x="15593018" y="4189896"/>
            <a:ext cx="1284369" cy="1291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43B749D-3956-AC4B-B8AE-ED5DA47065F4}"/>
              </a:ext>
            </a:extLst>
          </p:cNvPr>
          <p:cNvCxnSpPr>
            <a:cxnSpLocks/>
            <a:stCxn id="35" idx="6"/>
            <a:endCxn id="184" idx="1"/>
          </p:cNvCxnSpPr>
          <p:nvPr/>
        </p:nvCxnSpPr>
        <p:spPr>
          <a:xfrm flipV="1">
            <a:off x="16877387" y="4772170"/>
            <a:ext cx="4705410" cy="6340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409D691-CF02-6642-BE47-FA9E9BDF88C7}"/>
              </a:ext>
            </a:extLst>
          </p:cNvPr>
          <p:cNvCxnSpPr>
            <a:cxnSpLocks/>
            <a:stCxn id="19" idx="3"/>
            <a:endCxn id="56" idx="1"/>
          </p:cNvCxnSpPr>
          <p:nvPr/>
        </p:nvCxnSpPr>
        <p:spPr>
          <a:xfrm flipV="1">
            <a:off x="8366957" y="4848101"/>
            <a:ext cx="1945010" cy="829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6AC82D0-F147-5448-9C7E-12B691D2EF46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11857577" y="4848101"/>
            <a:ext cx="1679163" cy="17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7658B3AA-6105-064E-A321-F8C0960A424E}"/>
              </a:ext>
            </a:extLst>
          </p:cNvPr>
          <p:cNvGrpSpPr/>
          <p:nvPr/>
        </p:nvGrpSpPr>
        <p:grpSpPr>
          <a:xfrm>
            <a:off x="14307856" y="5407460"/>
            <a:ext cx="5781460" cy="4184307"/>
            <a:chOff x="11307237" y="5367939"/>
            <a:chExt cx="6301725" cy="454133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47240B-B7E4-1B45-B6C6-F7E62867A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7479" y="7086542"/>
              <a:ext cx="2242796" cy="2255539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716CBA1-F04D-364B-9249-9DF5726CF01B}"/>
                </a:ext>
              </a:extLst>
            </p:cNvPr>
            <p:cNvSpPr/>
            <p:nvPr/>
          </p:nvSpPr>
          <p:spPr>
            <a:xfrm>
              <a:off x="11307237" y="9262944"/>
              <a:ext cx="63017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rPr lang="en-US" sz="3600" b="1" i="1" dirty="0"/>
                <a:t>Analyze, Annotate / Enhance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2FC7C6D4-EFFE-9944-82B7-A7E50AEEE275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rot="5400000">
              <a:off x="11439053" y="6499529"/>
              <a:ext cx="2833209" cy="596356"/>
            </a:xfrm>
            <a:prstGeom prst="bentConnector4">
              <a:avLst>
                <a:gd name="adj1" fmla="val 30097"/>
                <a:gd name="adj2" fmla="val 19401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83259551-8075-B04A-8B9B-09A4BAD97C68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H="1" flipV="1">
              <a:off x="13777784" y="5367939"/>
              <a:ext cx="1022491" cy="2846373"/>
            </a:xfrm>
            <a:prstGeom prst="bentConnector4">
              <a:avLst>
                <a:gd name="adj1" fmla="val -27415"/>
                <a:gd name="adj2" fmla="val 69811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44ED7D74-03A4-DE49-A6B8-B106B1DC0A9A}"/>
              </a:ext>
            </a:extLst>
          </p:cNvPr>
          <p:cNvSpPr/>
          <p:nvPr/>
        </p:nvSpPr>
        <p:spPr>
          <a:xfrm>
            <a:off x="9843609" y="569921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Data-at-Rest</a:t>
            </a:r>
            <a:endParaRPr lang="en-US" sz="36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3C4A96-92B9-A946-858B-E2BC7F31BFE7}"/>
              </a:ext>
            </a:extLst>
          </p:cNvPr>
          <p:cNvSpPr/>
          <p:nvPr/>
        </p:nvSpPr>
        <p:spPr>
          <a:xfrm>
            <a:off x="18039924" y="5723873"/>
            <a:ext cx="3323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Enhanced Data</a:t>
            </a:r>
            <a:endParaRPr lang="en-US" sz="3600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30F3C68-385B-1045-9657-1F4E9174653D}"/>
              </a:ext>
            </a:extLst>
          </p:cNvPr>
          <p:cNvGrpSpPr/>
          <p:nvPr/>
        </p:nvGrpSpPr>
        <p:grpSpPr>
          <a:xfrm>
            <a:off x="10311967" y="3899974"/>
            <a:ext cx="1545610" cy="1896254"/>
            <a:chOff x="8681108" y="3943213"/>
            <a:chExt cx="1922871" cy="212219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C241D7E-161A-D141-AC9A-7C6408745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108" y="3943213"/>
              <a:ext cx="1922871" cy="2122193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525E806-D1D7-2748-BF53-AE2C2933B913}"/>
                </a:ext>
              </a:extLst>
            </p:cNvPr>
            <p:cNvSpPr/>
            <p:nvPr/>
          </p:nvSpPr>
          <p:spPr>
            <a:xfrm>
              <a:off x="9192459" y="4751218"/>
              <a:ext cx="734496" cy="64633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DB</a:t>
              </a:r>
              <a:endParaRPr lang="en-US" sz="3600" dirty="0">
                <a:solidFill>
                  <a:schemeClr val="bg1">
                    <a:lumMod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6520D3-3422-E04E-8F3B-6641602039D1}"/>
              </a:ext>
            </a:extLst>
          </p:cNvPr>
          <p:cNvGrpSpPr/>
          <p:nvPr/>
        </p:nvGrpSpPr>
        <p:grpSpPr>
          <a:xfrm>
            <a:off x="18102263" y="3194185"/>
            <a:ext cx="3043072" cy="2640382"/>
            <a:chOff x="18184702" y="4978745"/>
            <a:chExt cx="3593752" cy="311819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4A61C3-6FF2-9D4A-97B5-3560C2211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4702" y="5609535"/>
              <a:ext cx="2559055" cy="24874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A1C6D3-2A7C-524B-B957-258CA72F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0841" y="4978745"/>
              <a:ext cx="2457613" cy="2375693"/>
            </a:xfrm>
            <a:prstGeom prst="rect">
              <a:avLst/>
            </a:prstGeom>
            <a:effectLst>
              <a:outerShdw blurRad="50800" dist="38100" dir="2700000" algn="tl" rotWithShape="0">
                <a:srgbClr val="FF9300">
                  <a:alpha val="40000"/>
                </a:srgbClr>
              </a:outerShdw>
            </a:effectLst>
          </p:spPr>
        </p:pic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E6BDEBA1-B449-034F-8D87-0241EEDF957D}"/>
              </a:ext>
            </a:extLst>
          </p:cNvPr>
          <p:cNvSpPr/>
          <p:nvPr/>
        </p:nvSpPr>
        <p:spPr>
          <a:xfrm>
            <a:off x="15000110" y="3501653"/>
            <a:ext cx="2961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Transform</a:t>
            </a:r>
            <a:endParaRPr lang="en-US" sz="3600" dirty="0"/>
          </a:p>
        </p:txBody>
      </p: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1C38E39F-83D5-D44F-89AC-305722AF3A6A}"/>
              </a:ext>
            </a:extLst>
          </p:cNvPr>
          <p:cNvGrpSpPr/>
          <p:nvPr/>
        </p:nvGrpSpPr>
        <p:grpSpPr>
          <a:xfrm>
            <a:off x="5932623" y="3673305"/>
            <a:ext cx="2692557" cy="2824489"/>
            <a:chOff x="6776781" y="4506690"/>
            <a:chExt cx="2692557" cy="282448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77EE91-97B5-C44C-A96E-A533B34D6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6781" y="4506690"/>
              <a:ext cx="2434334" cy="2366173"/>
            </a:xfrm>
            <a:prstGeom prst="rect">
              <a:avLst/>
            </a:prstGeom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013276F-1E0D-374B-B4D4-6C3D0ACE4611}"/>
                </a:ext>
              </a:extLst>
            </p:cNvPr>
            <p:cNvSpPr/>
            <p:nvPr/>
          </p:nvSpPr>
          <p:spPr>
            <a:xfrm>
              <a:off x="7183747" y="6684848"/>
              <a:ext cx="22855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Raw Data</a:t>
              </a:r>
              <a:endParaRPr lang="en-US" sz="3600" dirty="0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F071B035-776C-974D-A9A6-7F56662774D5}"/>
              </a:ext>
            </a:extLst>
          </p:cNvPr>
          <p:cNvGrpSpPr/>
          <p:nvPr/>
        </p:nvGrpSpPr>
        <p:grpSpPr>
          <a:xfrm>
            <a:off x="9361748" y="6744136"/>
            <a:ext cx="3614222" cy="2334905"/>
            <a:chOff x="9904028" y="7773403"/>
            <a:chExt cx="3614222" cy="2334905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BFFFA3F-446B-774C-908F-A84A69EA7FBF}"/>
                </a:ext>
              </a:extLst>
            </p:cNvPr>
            <p:cNvSpPr/>
            <p:nvPr/>
          </p:nvSpPr>
          <p:spPr>
            <a:xfrm>
              <a:off x="9904028" y="9461977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/>
                <a:t>Data-in-Motion</a:t>
              </a:r>
              <a:endParaRPr lang="en-US" sz="3600" dirty="0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078F042-501C-9B45-8EF3-628108D9ECDF}"/>
                </a:ext>
              </a:extLst>
            </p:cNvPr>
            <p:cNvGrpSpPr/>
            <p:nvPr/>
          </p:nvGrpSpPr>
          <p:grpSpPr>
            <a:xfrm>
              <a:off x="10388695" y="7773403"/>
              <a:ext cx="2644889" cy="1701118"/>
              <a:chOff x="7946113" y="8670458"/>
              <a:chExt cx="2882900" cy="1854200"/>
            </a:xfrm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56EDF433-D058-A143-8F53-DE08002F9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6113" y="8670458"/>
                <a:ext cx="2882900" cy="1854200"/>
              </a:xfrm>
              <a:prstGeom prst="rect">
                <a:avLst/>
              </a:prstGeom>
            </p:spPr>
          </p:pic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13BA1EA-B45E-324D-8CEE-F8A79D54BEA9}"/>
                  </a:ext>
                </a:extLst>
              </p:cNvPr>
              <p:cNvSpPr/>
              <p:nvPr/>
            </p:nvSpPr>
            <p:spPr>
              <a:xfrm>
                <a:off x="8642274" y="8735361"/>
                <a:ext cx="1463862" cy="646331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Queue</a:t>
                </a:r>
                <a:endParaRPr lang="en-US" sz="3600" dirty="0">
                  <a:solidFill>
                    <a:schemeClr val="bg1">
                      <a:lumMod val="8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EFBBB4E3-CE46-B541-8D87-D2CE20C23189}"/>
              </a:ext>
            </a:extLst>
          </p:cNvPr>
          <p:cNvCxnSpPr>
            <a:cxnSpLocks/>
            <a:stCxn id="121" idx="3"/>
            <a:endCxn id="54" idx="4"/>
          </p:cNvCxnSpPr>
          <p:nvPr/>
        </p:nvCxnSpPr>
        <p:spPr>
          <a:xfrm flipV="1">
            <a:off x="12491304" y="5419588"/>
            <a:ext cx="1613665" cy="2175107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3BFA32F-A8E0-634E-A4AF-F0BEB007227E}"/>
              </a:ext>
            </a:extLst>
          </p:cNvPr>
          <p:cNvSpPr/>
          <p:nvPr/>
        </p:nvSpPr>
        <p:spPr bwMode="auto">
          <a:xfrm>
            <a:off x="13536740" y="4276953"/>
            <a:ext cx="1136457" cy="11426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/>
          <a:p>
            <a:pPr algn="ctr">
              <a:defRPr/>
            </a:pPr>
            <a:r>
              <a:rPr lang="en-US" sz="5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T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422233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C57F9960-6352-5E4D-8947-BB3209CB0931}"/>
              </a:ext>
            </a:extLst>
          </p:cNvPr>
          <p:cNvCxnSpPr>
            <a:cxnSpLocks/>
            <a:stCxn id="19" idx="3"/>
            <a:endCxn id="121" idx="1"/>
          </p:cNvCxnSpPr>
          <p:nvPr/>
        </p:nvCxnSpPr>
        <p:spPr>
          <a:xfrm>
            <a:off x="8366957" y="4856392"/>
            <a:ext cx="1479458" cy="273830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65974D34-2672-C44B-B405-67075C6C7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797" y="4124751"/>
            <a:ext cx="1055403" cy="1294837"/>
          </a:xfrm>
          <a:prstGeom prst="rect">
            <a:avLst/>
          </a:prstGeom>
        </p:spPr>
      </p:pic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0069B01-DE53-2F42-A368-A7FD09CBD971}"/>
              </a:ext>
            </a:extLst>
          </p:cNvPr>
          <p:cNvSpPr/>
          <p:nvPr/>
        </p:nvSpPr>
        <p:spPr>
          <a:xfrm>
            <a:off x="1993710" y="7695361"/>
            <a:ext cx="64545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44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44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D082814B-D006-E040-AB13-E755D77B0946}"/>
              </a:ext>
            </a:extLst>
          </p:cNvPr>
          <p:cNvGrpSpPr/>
          <p:nvPr/>
        </p:nvGrpSpPr>
        <p:grpSpPr>
          <a:xfrm>
            <a:off x="9414452" y="9661876"/>
            <a:ext cx="3614222" cy="1869291"/>
            <a:chOff x="9914202" y="10202048"/>
            <a:chExt cx="3614222" cy="1869291"/>
          </a:xfrm>
        </p:grpSpPr>
        <p:pic>
          <p:nvPicPr>
            <p:cNvPr id="1042" name="Picture 6">
              <a:extLst>
                <a:ext uri="{FF2B5EF4-FFF2-40B4-BE49-F238E27FC236}">
                  <a16:creationId xmlns:a16="http://schemas.microsoft.com/office/drawing/2014/main" id="{C8C346D4-B6BC-3E4D-AC45-62772DB72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4878" y="10202048"/>
              <a:ext cx="1192870" cy="1275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8F473A3-B47E-EA42-BA27-242E318FA68D}"/>
                </a:ext>
              </a:extLst>
            </p:cNvPr>
            <p:cNvSpPr/>
            <p:nvPr/>
          </p:nvSpPr>
          <p:spPr>
            <a:xfrm>
              <a:off x="9914202" y="11425008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9300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Tensor</a:t>
              </a:r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Flow</a:t>
              </a:r>
              <a:endParaRPr lang="en-US" sz="3600" dirty="0"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511A17DC-CA7C-174B-9CDF-BAD632062D8F}"/>
              </a:ext>
            </a:extLst>
          </p:cNvPr>
          <p:cNvCxnSpPr>
            <a:cxnSpLocks/>
            <a:stCxn id="19" idx="3"/>
            <a:endCxn id="1042" idx="1"/>
          </p:cNvCxnSpPr>
          <p:nvPr/>
        </p:nvCxnSpPr>
        <p:spPr>
          <a:xfrm>
            <a:off x="8366957" y="4856392"/>
            <a:ext cx="2258171" cy="5443410"/>
          </a:xfrm>
          <a:prstGeom prst="bentConnector3">
            <a:avLst>
              <a:gd name="adj1" fmla="val 32108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E6C8B23C-60A9-A346-9BD7-9BA56659E224}"/>
              </a:ext>
            </a:extLst>
          </p:cNvPr>
          <p:cNvCxnSpPr>
            <a:cxnSpLocks/>
            <a:stCxn id="1042" idx="3"/>
            <a:endCxn id="54" idx="4"/>
          </p:cNvCxnSpPr>
          <p:nvPr/>
        </p:nvCxnSpPr>
        <p:spPr>
          <a:xfrm flipV="1">
            <a:off x="11817998" y="5419588"/>
            <a:ext cx="2286971" cy="4880214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143B4B7-83B9-B24E-A901-A6240EDF8B01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4673197" y="4835571"/>
            <a:ext cx="919821" cy="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4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03188" y="3028544"/>
            <a:ext cx="10736959" cy="6526832"/>
            <a:chOff x="1139765" y="3489067"/>
            <a:chExt cx="10736959" cy="6526832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489067"/>
              <a:ext cx="10736959" cy="14568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400" b="1" i="1" dirty="0">
                  <a:solidFill>
                    <a:srgbClr val="706EA0"/>
                  </a:solidFill>
                </a:rPr>
                <a:t> 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4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924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Any kind of embarrassingly parallel task is very well-suited to be run on a serverless runtime. Each parallelizable task results in one action invocation…">
            <a:extLst>
              <a:ext uri="{FF2B5EF4-FFF2-40B4-BE49-F238E27FC236}">
                <a16:creationId xmlns:a16="http://schemas.microsoft.com/office/drawing/2014/main" id="{88B14DF3-0EA0-C546-8A18-F5781EEF0A16}"/>
              </a:ext>
            </a:extLst>
          </p:cNvPr>
          <p:cNvSpPr txBox="1"/>
          <p:nvPr/>
        </p:nvSpPr>
        <p:spPr>
          <a:xfrm>
            <a:off x="2084667" y="9745653"/>
            <a:ext cx="11660623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0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706EA0"/>
                </a:solidFill>
              </a:rPr>
              <a:t>Serverless Providers competing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to give each Function large amounts of </a:t>
            </a:r>
            <a:r>
              <a:rPr lang="en-US" sz="4400" b="1" i="1" dirty="0">
                <a:solidFill>
                  <a:srgbClr val="706EA0"/>
                </a:solidFill>
              </a:rPr>
              <a:t>Concurrent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Executions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sz="4400" b="1" i="1" dirty="0">
                <a:solidFill>
                  <a:srgbClr val="706EA0"/>
                </a:solidFill>
              </a:rPr>
              <a:t>Memory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and </a:t>
            </a:r>
            <a:r>
              <a:rPr lang="en-US" sz="4400" b="1" i="1" dirty="0">
                <a:solidFill>
                  <a:srgbClr val="706EA0"/>
                </a:solidFill>
              </a:rPr>
              <a:t>Execution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Time</a:t>
            </a:r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8CEAAD4D-140D-A947-93F3-74570EBBD944}"/>
              </a:ext>
            </a:extLst>
          </p:cNvPr>
          <p:cNvGrpSpPr/>
          <p:nvPr/>
        </p:nvGrpSpPr>
        <p:grpSpPr>
          <a:xfrm>
            <a:off x="12192000" y="6273794"/>
            <a:ext cx="2240549" cy="1142635"/>
            <a:chOff x="12192000" y="6273794"/>
            <a:chExt cx="2240549" cy="114263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B8D164-A50D-784F-BC4A-02971E97F99E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12192000" y="6854989"/>
              <a:ext cx="2240549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D386C79-D52E-AD4E-88D7-780691021EBD}"/>
                </a:ext>
              </a:extLst>
            </p:cNvPr>
            <p:cNvSpPr/>
            <p:nvPr/>
          </p:nvSpPr>
          <p:spPr bwMode="auto">
            <a:xfrm>
              <a:off x="12649410" y="6273794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F3BE3CBD-1ACB-5140-A379-C912442BB396}"/>
              </a:ext>
            </a:extLst>
          </p:cNvPr>
          <p:cNvGrpSpPr/>
          <p:nvPr/>
        </p:nvGrpSpPr>
        <p:grpSpPr>
          <a:xfrm>
            <a:off x="14432549" y="3619674"/>
            <a:ext cx="7634379" cy="7123259"/>
            <a:chOff x="14432549" y="3619674"/>
            <a:chExt cx="7634379" cy="71232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B45438-DD03-E045-9CBC-AD2BA8EB211F}"/>
                </a:ext>
              </a:extLst>
            </p:cNvPr>
            <p:cNvGrpSpPr/>
            <p:nvPr/>
          </p:nvGrpSpPr>
          <p:grpSpPr>
            <a:xfrm>
              <a:off x="20918540" y="3619674"/>
              <a:ext cx="1148388" cy="7118713"/>
              <a:chOff x="20918540" y="3624005"/>
              <a:chExt cx="1148388" cy="711871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233729-1C04-764B-BF56-4D9D2D0A76B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1E4840-955A-0742-9484-156CB7D6FCA1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09225B-61B5-1442-9720-B2904C3ABDC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E7FF7C4-875F-4D4C-A7CD-D108A9236C49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CA0A6C-41CA-A245-83F1-F4C1ECACCCF4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205C61A-B34F-CE43-83D2-2B2196C7118C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825BD0-F0DA-5A40-AB54-657D73AE8BA9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0ED700-DC3C-794E-9096-E2A4D822F7E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3E6D2E2-280C-3342-97A7-DF263BEBB25C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C9CBED-F12D-1346-9F0B-86EE41C9C1AF}"/>
                </a:ext>
              </a:extLst>
            </p:cNvPr>
            <p:cNvGrpSpPr/>
            <p:nvPr/>
          </p:nvGrpSpPr>
          <p:grpSpPr>
            <a:xfrm>
              <a:off x="19404676" y="3624220"/>
              <a:ext cx="1148388" cy="7118713"/>
              <a:chOff x="20918540" y="3624005"/>
              <a:chExt cx="1148388" cy="711871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B85FA55-E018-2048-A20A-BE665E39E19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BB9D7D-8AAE-E043-84A4-3DBBCFAC40A9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389E541-68CB-1E43-BFE5-F39B4F6924F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0C9E4E-AB75-004C-BD2E-394A5329AB6E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3D8EA0D-76E4-B442-83C8-388DB4FA2F99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A1CE97D-121C-EF43-B623-2266EFCE6831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456DB4-1C7A-324B-9E5B-7DACC3E6F4A7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2D386A-95B2-0C49-AF8B-575E10E0C81D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38ABC-1644-FF49-96FC-AB8BC90D38F5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E48E5E-4975-6B4F-B50B-3404DA9D357E}"/>
                </a:ext>
              </a:extLst>
            </p:cNvPr>
            <p:cNvGrpSpPr/>
            <p:nvPr/>
          </p:nvGrpSpPr>
          <p:grpSpPr>
            <a:xfrm>
              <a:off x="17890812" y="3624005"/>
              <a:ext cx="1148388" cy="7118713"/>
              <a:chOff x="20918540" y="3624005"/>
              <a:chExt cx="1148388" cy="711871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EDD4E54-B1AD-3044-B35F-DECA87D945A9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F58A27A-8274-7D46-BB26-5DEC132476AC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CBA4C99-320D-9243-A30F-F9E29FFD810B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70D71F4-C7E0-A346-AE92-DDA31A631718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68214E1-B883-324B-8A02-89588FA1CBFE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FC98966-61E0-B34B-B472-42DAC77D7BED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D7C747-1009-A443-83FA-E7D94D557098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3C2088E-F1CF-3B4D-BC5A-005F9E4A9EC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9932456-3625-D243-84DE-80AE1A21408D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567418-5AE0-6242-BD83-5C9448E75B24}"/>
                </a:ext>
              </a:extLst>
            </p:cNvPr>
            <p:cNvSpPr/>
            <p:nvPr/>
          </p:nvSpPr>
          <p:spPr bwMode="auto">
            <a:xfrm>
              <a:off x="14432549" y="5964439"/>
              <a:ext cx="1771470" cy="17810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6748C13-3BB1-4847-896A-43E3AFF44F7F}"/>
                </a:ext>
              </a:extLst>
            </p:cNvPr>
            <p:cNvCxnSpPr>
              <a:cxnSpLocks/>
              <a:stCxn id="41" idx="6"/>
              <a:endCxn id="32" idx="2"/>
            </p:cNvCxnSpPr>
            <p:nvPr/>
          </p:nvCxnSpPr>
          <p:spPr>
            <a:xfrm flipV="1">
              <a:off x="16204019" y="4201320"/>
              <a:ext cx="1686793" cy="265366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11CF812F-CB2C-4C4F-94B2-2D443CCBFF53}"/>
                </a:ext>
              </a:extLst>
            </p:cNvPr>
            <p:cNvCxnSpPr>
              <a:cxnSpLocks/>
              <a:stCxn id="41" idx="6"/>
              <a:endCxn id="33" idx="2"/>
            </p:cNvCxnSpPr>
            <p:nvPr/>
          </p:nvCxnSpPr>
          <p:spPr>
            <a:xfrm flipV="1">
              <a:off x="16204019" y="4946830"/>
              <a:ext cx="1686793" cy="190815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8611353-5B2D-8A48-B0E9-F04CCBB55455}"/>
                </a:ext>
              </a:extLst>
            </p:cNvPr>
            <p:cNvCxnSpPr>
              <a:cxnSpLocks/>
              <a:stCxn id="41" idx="6"/>
              <a:endCxn id="34" idx="2"/>
            </p:cNvCxnSpPr>
            <p:nvPr/>
          </p:nvCxnSpPr>
          <p:spPr>
            <a:xfrm flipV="1">
              <a:off x="16204019" y="5692340"/>
              <a:ext cx="1686793" cy="116264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5FB9E6E0-DAB8-0241-A55B-B73C48B7956C}"/>
                </a:ext>
              </a:extLst>
            </p:cNvPr>
            <p:cNvCxnSpPr>
              <a:cxnSpLocks/>
              <a:stCxn id="41" idx="6"/>
              <a:endCxn id="35" idx="2"/>
            </p:cNvCxnSpPr>
            <p:nvPr/>
          </p:nvCxnSpPr>
          <p:spPr>
            <a:xfrm flipV="1">
              <a:off x="16204019" y="6437850"/>
              <a:ext cx="1686793" cy="41713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11496EF2-3C59-2147-881C-0DE4987F2EDA}"/>
                </a:ext>
              </a:extLst>
            </p:cNvPr>
            <p:cNvCxnSpPr>
              <a:cxnSpLocks/>
              <a:stCxn id="41" idx="6"/>
              <a:endCxn id="36" idx="2"/>
            </p:cNvCxnSpPr>
            <p:nvPr/>
          </p:nvCxnSpPr>
          <p:spPr>
            <a:xfrm>
              <a:off x="16204019" y="6854989"/>
              <a:ext cx="1686793" cy="32837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2310BBAB-60B1-0B40-8E27-375E29DC75B1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16204019" y="6854989"/>
              <a:ext cx="1686793" cy="181939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D0BF678-47F7-6A45-8E9A-066F8D0C7760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>
              <a:off x="16204019" y="6854989"/>
              <a:ext cx="1686793" cy="107388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46744F9C-D3EB-7446-931F-5E65BC5C0DD6}"/>
                </a:ext>
              </a:extLst>
            </p:cNvPr>
            <p:cNvCxnSpPr>
              <a:cxnSpLocks/>
              <a:stCxn id="41" idx="6"/>
              <a:endCxn id="39" idx="2"/>
            </p:cNvCxnSpPr>
            <p:nvPr/>
          </p:nvCxnSpPr>
          <p:spPr>
            <a:xfrm>
              <a:off x="16204019" y="6854989"/>
              <a:ext cx="1686793" cy="256490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0F5DBDC-C8AD-8348-B547-D2CA841F57FD}"/>
                </a:ext>
              </a:extLst>
            </p:cNvPr>
            <p:cNvCxnSpPr>
              <a:cxnSpLocks/>
              <a:stCxn id="41" idx="6"/>
              <a:endCxn id="40" idx="2"/>
            </p:cNvCxnSpPr>
            <p:nvPr/>
          </p:nvCxnSpPr>
          <p:spPr>
            <a:xfrm>
              <a:off x="16204019" y="6854989"/>
              <a:ext cx="1686793" cy="33104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A013703A-6D23-7E46-A1F4-EEC2FA140535}"/>
                </a:ext>
              </a:extLst>
            </p:cNvPr>
            <p:cNvCxnSpPr>
              <a:stCxn id="32" idx="6"/>
              <a:endCxn id="22" idx="2"/>
            </p:cNvCxnSpPr>
            <p:nvPr/>
          </p:nvCxnSpPr>
          <p:spPr>
            <a:xfrm>
              <a:off x="19039200" y="420132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FE2851-FA80-124E-AF23-1A7246EEAF57}"/>
                </a:ext>
              </a:extLst>
            </p:cNvPr>
            <p:cNvCxnSpPr>
              <a:cxnSpLocks/>
              <a:stCxn id="34" idx="6"/>
              <a:endCxn id="24" idx="2"/>
            </p:cNvCxnSpPr>
            <p:nvPr/>
          </p:nvCxnSpPr>
          <p:spPr>
            <a:xfrm>
              <a:off x="19039200" y="569234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97C58CF-0A75-4045-B933-4CE1F2089F38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>
              <a:off x="19039200" y="494683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7976F6-B389-DD46-B153-F69AAE13E7EC}"/>
                </a:ext>
              </a:extLst>
            </p:cNvPr>
            <p:cNvCxnSpPr>
              <a:cxnSpLocks/>
              <a:stCxn id="35" idx="6"/>
              <a:endCxn id="25" idx="2"/>
            </p:cNvCxnSpPr>
            <p:nvPr/>
          </p:nvCxnSpPr>
          <p:spPr>
            <a:xfrm>
              <a:off x="19039200" y="643785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C1086FE-A82D-2944-8322-2320F9812C3C}"/>
                </a:ext>
              </a:extLst>
            </p:cNvPr>
            <p:cNvCxnSpPr>
              <a:cxnSpLocks/>
              <a:stCxn id="23" idx="6"/>
              <a:endCxn id="12" idx="2"/>
            </p:cNvCxnSpPr>
            <p:nvPr/>
          </p:nvCxnSpPr>
          <p:spPr>
            <a:xfrm flipV="1">
              <a:off x="20553064" y="494249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102D93-336A-F640-ACD6-6A42593BD310}"/>
                </a:ext>
              </a:extLst>
            </p:cNvPr>
            <p:cNvCxnSpPr>
              <a:cxnSpLocks/>
              <a:stCxn id="24" idx="6"/>
              <a:endCxn id="13" idx="2"/>
            </p:cNvCxnSpPr>
            <p:nvPr/>
          </p:nvCxnSpPr>
          <p:spPr>
            <a:xfrm flipV="1">
              <a:off x="20553064" y="568800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3262709-37B4-9A43-B065-BCAE86EE3645}"/>
                </a:ext>
              </a:extLst>
            </p:cNvPr>
            <p:cNvCxnSpPr>
              <a:cxnSpLocks/>
              <a:stCxn id="25" idx="6"/>
              <a:endCxn id="14" idx="2"/>
            </p:cNvCxnSpPr>
            <p:nvPr/>
          </p:nvCxnSpPr>
          <p:spPr>
            <a:xfrm flipV="1">
              <a:off x="20553064" y="643351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463D1B3-939A-A54A-A83B-C2ED4EAA6665}"/>
                </a:ext>
              </a:extLst>
            </p:cNvPr>
            <p:cNvCxnSpPr>
              <a:cxnSpLocks/>
              <a:stCxn id="36" idx="6"/>
              <a:endCxn id="26" idx="2"/>
            </p:cNvCxnSpPr>
            <p:nvPr/>
          </p:nvCxnSpPr>
          <p:spPr>
            <a:xfrm>
              <a:off x="19039200" y="718336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D86566-8D8A-7244-BEE0-E5E3B6FA2CB5}"/>
                </a:ext>
              </a:extLst>
            </p:cNvPr>
            <p:cNvCxnSpPr>
              <a:cxnSpLocks/>
              <a:stCxn id="26" idx="6"/>
              <a:endCxn id="15" idx="2"/>
            </p:cNvCxnSpPr>
            <p:nvPr/>
          </p:nvCxnSpPr>
          <p:spPr>
            <a:xfrm flipV="1">
              <a:off x="20553064" y="717902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83EC8CE-88B8-2A4C-99E1-32DA49F80317}"/>
                </a:ext>
              </a:extLst>
            </p:cNvPr>
            <p:cNvCxnSpPr>
              <a:cxnSpLocks/>
              <a:stCxn id="22" idx="6"/>
              <a:endCxn id="11" idx="2"/>
            </p:cNvCxnSpPr>
            <p:nvPr/>
          </p:nvCxnSpPr>
          <p:spPr>
            <a:xfrm flipV="1">
              <a:off x="20553064" y="419698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C37DFF4-B60A-6A41-A99E-630DC67A7F7D}"/>
                </a:ext>
              </a:extLst>
            </p:cNvPr>
            <p:cNvCxnSpPr>
              <a:cxnSpLocks/>
              <a:stCxn id="27" idx="6"/>
              <a:endCxn id="16" idx="2"/>
            </p:cNvCxnSpPr>
            <p:nvPr/>
          </p:nvCxnSpPr>
          <p:spPr>
            <a:xfrm flipV="1">
              <a:off x="20553064" y="792453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74587F0-4CA6-004A-BAAC-C1E5153F9B03}"/>
                </a:ext>
              </a:extLst>
            </p:cNvPr>
            <p:cNvCxnSpPr>
              <a:cxnSpLocks/>
              <a:stCxn id="37" idx="6"/>
              <a:endCxn id="27" idx="2"/>
            </p:cNvCxnSpPr>
            <p:nvPr/>
          </p:nvCxnSpPr>
          <p:spPr>
            <a:xfrm>
              <a:off x="19039200" y="792887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D62C7D-0432-FC41-B353-D1C21141D3ED}"/>
                </a:ext>
              </a:extLst>
            </p:cNvPr>
            <p:cNvCxnSpPr>
              <a:cxnSpLocks/>
              <a:stCxn id="28" idx="6"/>
              <a:endCxn id="17" idx="2"/>
            </p:cNvCxnSpPr>
            <p:nvPr/>
          </p:nvCxnSpPr>
          <p:spPr>
            <a:xfrm flipV="1">
              <a:off x="20553064" y="867004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FDB483-B843-DE49-BF81-801FC319CA8E}"/>
                </a:ext>
              </a:extLst>
            </p:cNvPr>
            <p:cNvCxnSpPr>
              <a:cxnSpLocks/>
              <a:stCxn id="38" idx="6"/>
              <a:endCxn id="28" idx="2"/>
            </p:cNvCxnSpPr>
            <p:nvPr/>
          </p:nvCxnSpPr>
          <p:spPr>
            <a:xfrm>
              <a:off x="19039200" y="867438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8BC591-8589-3D45-A750-C4E73E4EE08D}"/>
                </a:ext>
              </a:extLst>
            </p:cNvPr>
            <p:cNvCxnSpPr>
              <a:cxnSpLocks/>
              <a:stCxn id="39" idx="6"/>
              <a:endCxn id="29" idx="2"/>
            </p:cNvCxnSpPr>
            <p:nvPr/>
          </p:nvCxnSpPr>
          <p:spPr>
            <a:xfrm>
              <a:off x="19039200" y="941989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8C5DC40-AB89-5142-9053-A01C5541F4EF}"/>
                </a:ext>
              </a:extLst>
            </p:cNvPr>
            <p:cNvCxnSpPr>
              <a:cxnSpLocks/>
              <a:stCxn id="40" idx="6"/>
              <a:endCxn id="30" idx="2"/>
            </p:cNvCxnSpPr>
            <p:nvPr/>
          </p:nvCxnSpPr>
          <p:spPr>
            <a:xfrm>
              <a:off x="19039200" y="10165403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8D1906-7ACD-8F40-8822-391E2C294376}"/>
                </a:ext>
              </a:extLst>
            </p:cNvPr>
            <p:cNvCxnSpPr>
              <a:cxnSpLocks/>
              <a:stCxn id="29" idx="6"/>
              <a:endCxn id="18" idx="2"/>
            </p:cNvCxnSpPr>
            <p:nvPr/>
          </p:nvCxnSpPr>
          <p:spPr>
            <a:xfrm flipV="1">
              <a:off x="20553064" y="941555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B89B91-9FCB-BF45-96DA-0814DDBB3323}"/>
                </a:ext>
              </a:extLst>
            </p:cNvPr>
            <p:cNvCxnSpPr>
              <a:cxnSpLocks/>
              <a:stCxn id="30" idx="6"/>
              <a:endCxn id="19" idx="2"/>
            </p:cNvCxnSpPr>
            <p:nvPr/>
          </p:nvCxnSpPr>
          <p:spPr>
            <a:xfrm flipV="1">
              <a:off x="20553064" y="10161072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408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221095" y="12554852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rgbClr val="C00000"/>
                </a:solidFill>
              </a:rPr>
              <a:t>DevOps burden should NOT be shifted to managing Event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82065"/>
            <a:ext cx="8773391" cy="8706874"/>
            <a:chOff x="3089539" y="3451294"/>
            <a:chExt cx="7195396" cy="8706874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4108205" y="3451294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Integrated Event Sources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66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7484-4F8D-2C4C-ABD1-FE4DB5CB01F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19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574394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Better ones support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r>
              <a:rPr lang="en-US" sz="4800" b="1" i="1" dirty="0">
                <a:solidFill>
                  <a:srgbClr val="70A1C1"/>
                </a:solidFill>
              </a:rPr>
              <a:t> &amp; implicit shared state 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674044" y="2861738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5284621" y="5084050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448CE9-DD24-6449-90D1-A250ABB243B9}"/>
              </a:ext>
            </a:extLst>
          </p:cNvPr>
          <p:cNvGrpSpPr/>
          <p:nvPr/>
        </p:nvGrpSpPr>
        <p:grpSpPr>
          <a:xfrm>
            <a:off x="5261175" y="7103009"/>
            <a:ext cx="3546305" cy="3053627"/>
            <a:chOff x="5745227" y="8759314"/>
            <a:chExt cx="3546305" cy="305362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85C3E4-E1F1-674B-BF6E-2C120AD4619B}"/>
                </a:ext>
              </a:extLst>
            </p:cNvPr>
            <p:cNvSpPr/>
            <p:nvPr/>
          </p:nvSpPr>
          <p:spPr bwMode="auto">
            <a:xfrm>
              <a:off x="5745227" y="9659162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98F2A7-26E1-6B4F-9818-EF66F03BB147}"/>
                </a:ext>
              </a:extLst>
            </p:cNvPr>
            <p:cNvSpPr/>
            <p:nvPr/>
          </p:nvSpPr>
          <p:spPr bwMode="auto">
            <a:xfrm>
              <a:off x="8103289" y="10534462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EDA2D10-2202-634A-BBB2-A427B7CA75A1}"/>
                </a:ext>
              </a:extLst>
            </p:cNvPr>
            <p:cNvSpPr/>
            <p:nvPr/>
          </p:nvSpPr>
          <p:spPr bwMode="auto">
            <a:xfrm>
              <a:off x="8081874" y="8759314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8429C64-24EA-4945-B4E7-7EE131AC55D0}"/>
                </a:ext>
              </a:extLst>
            </p:cNvPr>
            <p:cNvCxnSpPr>
              <a:cxnSpLocks/>
              <a:stCxn id="20" idx="7"/>
              <a:endCxn id="22" idx="2"/>
            </p:cNvCxnSpPr>
            <p:nvPr/>
          </p:nvCxnSpPr>
          <p:spPr>
            <a:xfrm rot="5400000" flipH="1" flipV="1">
              <a:off x="7181937" y="8934185"/>
              <a:ext cx="477457" cy="1322418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28E9288C-BFE3-504A-9B2E-1A2EDA21D5CF}"/>
                </a:ext>
              </a:extLst>
            </p:cNvPr>
            <p:cNvCxnSpPr>
              <a:cxnSpLocks/>
              <a:stCxn id="20" idx="5"/>
              <a:endCxn id="21" idx="2"/>
            </p:cNvCxnSpPr>
            <p:nvPr/>
          </p:nvCxnSpPr>
          <p:spPr>
            <a:xfrm rot="16200000" flipH="1">
              <a:off x="7204917" y="10233441"/>
              <a:ext cx="452910" cy="1343833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F4CB3D-FA5E-F944-8FA0-80D1F84B693A}"/>
                </a:ext>
              </a:extLst>
            </p:cNvPr>
            <p:cNvSpPr/>
            <p:nvPr/>
          </p:nvSpPr>
          <p:spPr>
            <a:xfrm>
              <a:off x="5750738" y="8994648"/>
              <a:ext cx="74892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877853-E908-0545-8026-F556886D75D4}"/>
                </a:ext>
              </a:extLst>
            </p:cNvPr>
            <p:cNvSpPr/>
            <p:nvPr/>
          </p:nvSpPr>
          <p:spPr>
            <a:xfrm>
              <a:off x="6896510" y="9390875"/>
              <a:ext cx="1313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then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0B23AE-0B2B-2643-B9BF-B026E9E43DD3}"/>
                </a:ext>
              </a:extLst>
            </p:cNvPr>
            <p:cNvSpPr/>
            <p:nvPr/>
          </p:nvSpPr>
          <p:spPr>
            <a:xfrm>
              <a:off x="6749966" y="11105055"/>
              <a:ext cx="1313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else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786065" y="7700360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454196" y="8046229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454196" y="6381977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786065" y="6979328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647916" y="5681401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642439" y="8643580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807480" y="9475508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642439" y="6979328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7108680" y="3481492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425660" y="7443120"/>
            <a:ext cx="1704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6012641" y="6140897"/>
            <a:ext cx="22108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493960" y="2905299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2226972" y="6930566"/>
            <a:ext cx="5027036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5350810" y="2987384"/>
            <a:ext cx="6236425" cy="8228912"/>
            <a:chOff x="15350810" y="2987384"/>
            <a:chExt cx="6236425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369264" y="6463826"/>
              <a:ext cx="2732125" cy="1095514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350810" y="8466213"/>
              <a:ext cx="2729624" cy="796630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232791" y="7197275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i="1" kern="0" spc="-60" dirty="0">
                  <a:solidFill>
                    <a:srgbClr val="7030A0"/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b="1" i="1" kern="0" spc="-60" dirty="0">
                  <a:solidFill>
                    <a:srgbClr val="7030A0"/>
                  </a:solidFill>
                  <a:cs typeface="Arial"/>
                </a:rPr>
                <a:t>Externalized</a:t>
              </a:r>
              <a:endParaRPr lang="en-US" sz="3600" dirty="0"/>
            </a:p>
          </p:txBody>
        </p:sp>
      </p:grpSp>
      <p:grpSp>
        <p:nvGrpSpPr>
          <p:cNvPr id="132" name="Languages Overlay">
            <a:extLst>
              <a:ext uri="{FF2B5EF4-FFF2-40B4-BE49-F238E27FC236}">
                <a16:creationId xmlns:a16="http://schemas.microsoft.com/office/drawing/2014/main" id="{D8CD60E2-4EC3-C742-BCCB-04BF466667F0}"/>
              </a:ext>
            </a:extLst>
          </p:cNvPr>
          <p:cNvGrpSpPr/>
          <p:nvPr/>
        </p:nvGrpSpPr>
        <p:grpSpPr>
          <a:xfrm>
            <a:off x="5105584" y="4633130"/>
            <a:ext cx="6874388" cy="5143588"/>
            <a:chOff x="5105584" y="4633130"/>
            <a:chExt cx="6874388" cy="5143588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3CF53058-AE8E-AD48-835B-BFDD2713E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685" y="6680901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CF19637D-A40D-FD4B-A20A-EDA92E098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003" y="4650429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CCD37F08-8F23-704D-8EFA-B9C31A2F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1874" y="4633130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19D219B-2D45-3547-B03F-FEBFE12F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634" y="8442456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B7F3378A-D931-384C-8009-A598C981B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133" y="7625817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971B33C-B2F1-524F-AA37-8CC6804D7FED}"/>
                </a:ext>
              </a:extLst>
            </p:cNvPr>
            <p:cNvGrpSpPr/>
            <p:nvPr/>
          </p:nvGrpSpPr>
          <p:grpSpPr>
            <a:xfrm>
              <a:off x="11017044" y="5888109"/>
              <a:ext cx="879485" cy="912190"/>
              <a:chOff x="4856088" y="3855961"/>
              <a:chExt cx="879485" cy="912190"/>
            </a:xfrm>
          </p:grpSpPr>
          <p:sp>
            <p:nvSpPr>
              <p:cNvPr id="125" name="Hexagon 124">
                <a:extLst>
                  <a:ext uri="{FF2B5EF4-FFF2-40B4-BE49-F238E27FC236}">
                    <a16:creationId xmlns:a16="http://schemas.microsoft.com/office/drawing/2014/main" id="{524E688E-4BDA-9744-AA55-F41695B472E8}"/>
                  </a:ext>
                </a:extLst>
              </p:cNvPr>
              <p:cNvSpPr/>
              <p:nvPr/>
            </p:nvSpPr>
            <p:spPr>
              <a:xfrm rot="1922256">
                <a:off x="4870162" y="3923434"/>
                <a:ext cx="865411" cy="746044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82880" tIns="182880" rIns="182880" bIns="182880" rtlCol="0" anchor="ctr" anchorCtr="0">
                <a:noAutofit/>
              </a:bodyPr>
              <a:lstStyle/>
              <a:p>
                <a:pPr algn="ctr"/>
                <a:endParaRPr lang="en-US" sz="3200" b="1" dirty="0">
                  <a:solidFill>
                    <a:schemeClr val="tx1"/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endParaRPr>
              </a:p>
            </p:txBody>
          </p: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5B4F2C27-AA92-004C-BE37-0260A9345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8" y="3855961"/>
                <a:ext cx="865411" cy="912190"/>
              </a:xfrm>
              <a:prstGeom prst="rect">
                <a:avLst/>
              </a:prstGeom>
              <a:effectLst>
                <a:outerShdw blurRad="38100" dist="254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</p:spPr>
          </p:pic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312FB36-8102-E34E-B334-3F1534527094}"/>
                </a:ext>
              </a:extLst>
            </p:cNvPr>
            <p:cNvGrpSpPr/>
            <p:nvPr/>
          </p:nvGrpSpPr>
          <p:grpSpPr>
            <a:xfrm>
              <a:off x="5105584" y="8864528"/>
              <a:ext cx="879485" cy="912190"/>
              <a:chOff x="4856088" y="3855961"/>
              <a:chExt cx="879485" cy="912190"/>
            </a:xfrm>
          </p:grpSpPr>
          <p:sp>
            <p:nvSpPr>
              <p:cNvPr id="128" name="Hexagon 127">
                <a:extLst>
                  <a:ext uri="{FF2B5EF4-FFF2-40B4-BE49-F238E27FC236}">
                    <a16:creationId xmlns:a16="http://schemas.microsoft.com/office/drawing/2014/main" id="{03CC8E91-9C13-B046-8D39-C28477EF5CB5}"/>
                  </a:ext>
                </a:extLst>
              </p:cNvPr>
              <p:cNvSpPr/>
              <p:nvPr/>
            </p:nvSpPr>
            <p:spPr>
              <a:xfrm rot="1922256">
                <a:off x="4870162" y="3923434"/>
                <a:ext cx="865411" cy="746044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82880" tIns="182880" rIns="182880" bIns="182880" rtlCol="0" anchor="ctr" anchorCtr="0">
                <a:noAutofit/>
              </a:bodyPr>
              <a:lstStyle/>
              <a:p>
                <a:pPr algn="ctr"/>
                <a:endParaRPr lang="en-US" sz="3200" b="1" dirty="0">
                  <a:solidFill>
                    <a:schemeClr val="tx1"/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endParaRPr>
              </a:p>
            </p:txBody>
          </p: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AFCADB97-DD0F-594B-A497-8CD192EC0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8" y="3855961"/>
                <a:ext cx="865411" cy="912190"/>
              </a:xfrm>
              <a:prstGeom prst="rect">
                <a:avLst/>
              </a:prstGeom>
              <a:effectLst>
                <a:outerShdw blurRad="38100" dist="254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</p:spPr>
          </p:pic>
        </p:grp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78B047EF-4779-C447-AA24-DF6492BB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057" y="4735255"/>
              <a:ext cx="646331" cy="646331"/>
            </a:xfrm>
            <a:prstGeom prst="rect">
              <a:avLst/>
            </a:prstGeom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41100"/>
                  </a:solidFill>
                </a:rPr>
                <a:t>Photo by </a:t>
              </a:r>
              <a:r>
                <a:rPr lang="en-US" dirty="0">
                  <a:solidFill>
                    <a:srgbClr val="9411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Tim Gouw</a:t>
              </a:r>
              <a:endParaRPr lang="en-US" dirty="0">
                <a:solidFill>
                  <a:srgbClr val="941100"/>
                </a:solidFill>
              </a:endParaRP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412154" y="2091336"/>
            <a:ext cx="7749838" cy="5397055"/>
            <a:chOff x="15412154" y="2024661"/>
            <a:chExt cx="7749838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9079787" y="4791054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888746" y="3100523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412154" y="3938430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Idle Compute Costs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815969" y="5849204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68974" y="5381007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200063" y="3719915"/>
            <a:ext cx="6522586" cy="2308324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rgbClr val="C00000">
                    <a:alpha val="63000"/>
                  </a:srgbClr>
                </a:solidFill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68602" y="12295386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41952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21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Serverless challenges for 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745456" y="1481882"/>
            <a:ext cx="2218938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Script languages dominate Serverless today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Perception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Only Script languages are fast (command line interpreters)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7030A0"/>
                </a:solidFill>
              </a:rPr>
              <a:t>JavaScript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(NodeJS) in the general space and by </a:t>
            </a:r>
            <a:r>
              <a:rPr lang="en-US" sz="4000" b="1" i="1" dirty="0">
                <a:solidFill>
                  <a:srgbClr val="7030A0"/>
                </a:solidFill>
              </a:rPr>
              <a:t>Python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Analytics and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905C0C-72FE-9E43-8A22-C1DA2B1E7A3F}"/>
              </a:ext>
            </a:extLst>
          </p:cNvPr>
          <p:cNvSpPr/>
          <p:nvPr/>
        </p:nvSpPr>
        <p:spPr>
          <a:xfrm>
            <a:off x="1745456" y="4374834"/>
            <a:ext cx="22258438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Client-side Issues - </a:t>
            </a:r>
            <a:r>
              <a:rPr lang="en-US" sz="4800" b="1" dirty="0">
                <a:solidFill>
                  <a:srgbClr val="FF0000"/>
                </a:solidFill>
              </a:rPr>
              <a:t>JARs too “Fat” for FaaS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 –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package every class library your Function may need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JAR size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JARs to large to upload / scale efficiently (&gt; allowed limits)</a:t>
            </a:r>
            <a:endParaRPr lang="en-US" sz="4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not optimized for Serverless functions (Fat JARs, Test decoupling)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 Frameworks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taking your existing “Framework” often not easy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 </a:t>
            </a:r>
            <a:r>
              <a:rPr lang="en-US" sz="4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annotations and contexts / duplicate Serverless configs.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C642AF-F362-2F43-84D3-9C87D757A54D}"/>
              </a:ext>
            </a:extLst>
          </p:cNvPr>
          <p:cNvSpPr/>
          <p:nvPr/>
        </p:nvSpPr>
        <p:spPr>
          <a:xfrm>
            <a:off x="1745456" y="9557026"/>
            <a:ext cx="20677222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Serverside Issues - </a:t>
            </a:r>
            <a:r>
              <a:rPr lang="en-US" sz="4800" b="1" dirty="0">
                <a:solidFill>
                  <a:srgbClr val="FF0000"/>
                </a:solidFill>
              </a:rPr>
              <a:t>Cold Start times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Scaling (largish) Containers not efficient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Generalized Java runtimes don’t have your libraries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Contend with JVM + Class “loading” (all that entails) for general case </a:t>
            </a:r>
          </a:p>
        </p:txBody>
      </p:sp>
    </p:spTree>
    <p:extLst>
      <p:ext uri="{BB962C8B-B14F-4D97-AF65-F5344CB8AC3E}">
        <p14:creationId xmlns:p14="http://schemas.microsoft.com/office/powerpoint/2010/main" val="71760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22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the Challenges – Creating Java Serverless “Highways”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676397" y="2441222"/>
            <a:ext cx="21696406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Purpose-Built Java Runtime Profiles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“on top” of base Java Runtimes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Use Case-Specific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Analytic, AI, Mobile, ETL image/video transform, etc.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for Migration </a:t>
            </a:r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with MicroService Frameworks “built in”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Eclipse MicroProfile, Spring, Quarkus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us to host diverse, “</a:t>
            </a:r>
            <a:r>
              <a:rPr lang="en-US" sz="3600" b="1" i="1" dirty="0">
                <a:solidFill>
                  <a:srgbClr val="706EA0"/>
                </a:solidFill>
              </a:rPr>
              <a:t>Pre-Warmed” Pools </a:t>
            </a:r>
            <a:r>
              <a:rPr 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Profiled Java Runtimes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9CD75B-E492-A04D-AB62-CD249979E24F}"/>
              </a:ext>
            </a:extLst>
          </p:cNvPr>
          <p:cNvSpPr/>
          <p:nvPr/>
        </p:nvSpPr>
        <p:spPr>
          <a:xfrm>
            <a:off x="1676397" y="1341539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So much more Open Serverless communities could do!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F839F-6FD0-D140-B262-8853F57085DF}"/>
              </a:ext>
            </a:extLst>
          </p:cNvPr>
          <p:cNvSpPr/>
          <p:nvPr/>
        </p:nvSpPr>
        <p:spPr>
          <a:xfrm>
            <a:off x="1849393" y="12633455"/>
            <a:ext cx="2068521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rgbClr val="009051"/>
                </a:solidFill>
                <a:cs typeface="Arial"/>
              </a:rPr>
              <a:t>BUT we need the Java Community’s help to get it 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032FD5-3E37-7149-B552-2FE62E35B577}"/>
              </a:ext>
            </a:extLst>
          </p:cNvPr>
          <p:cNvSpPr/>
          <p:nvPr/>
        </p:nvSpPr>
        <p:spPr>
          <a:xfrm>
            <a:off x="1676397" y="5729927"/>
            <a:ext cx="21696405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“QuickStart” Maven Archetypes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Serverless Java Profiles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Smart Compiles </a:t>
            </a:r>
            <a:r>
              <a:rPr lang="en-US" sz="3600" i="1" dirty="0"/>
              <a:t>– Know what Dependencies are already in target </a:t>
            </a:r>
            <a:r>
              <a:rPr lang="en-US" sz="3600" b="1" i="1" dirty="0">
                <a:solidFill>
                  <a:srgbClr val="706EA0"/>
                </a:solidFill>
              </a:rPr>
              <a:t>Java Runtime Profiles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FA053E-72BE-734E-AC27-FED05E93A5F8}"/>
              </a:ext>
            </a:extLst>
          </p:cNvPr>
          <p:cNvSpPr/>
          <p:nvPr/>
        </p:nvSpPr>
        <p:spPr>
          <a:xfrm>
            <a:off x="1676397" y="744897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Java-Centric “Source-to-Image” Pipelines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Simplify CI/CD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Bringing Runtimes, Apps, Profiles and Tooling together </a:t>
            </a:r>
            <a:endParaRPr lang="en-US" sz="3600" b="1" i="1" dirty="0">
              <a:solidFill>
                <a:srgbClr val="706E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16B90-7BD3-9747-9133-1FA06C276111}"/>
              </a:ext>
            </a:extLst>
          </p:cNvPr>
          <p:cNvSpPr/>
          <p:nvPr/>
        </p:nvSpPr>
        <p:spPr>
          <a:xfrm>
            <a:off x="1676397" y="9168017"/>
            <a:ext cx="21696404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Annotations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Mapping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(e.g., JAX-RS) to Serverless Configurations / APIs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 that can parse, map and possibly strip unsupported Annotations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D5C826-9148-324B-875B-9DD7F07CEC20}"/>
              </a:ext>
            </a:extLst>
          </p:cNvPr>
          <p:cNvSpPr/>
          <p:nvPr/>
        </p:nvSpPr>
        <p:spPr>
          <a:xfrm>
            <a:off x="1676397" y="1088706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Object Relational Mapping (ORM)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Bring to Serverless as Functions!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Strong Typing </a:t>
            </a: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</a:rPr>
              <a:t>(Function I/O)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Data Schema validation for </a:t>
            </a:r>
            <a:r>
              <a:rPr lang="en-US" sz="4000" b="1" i="1" dirty="0">
                <a:solidFill>
                  <a:srgbClr val="706EA0"/>
                </a:solidFill>
              </a:rPr>
              <a:t>Compositions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4000" b="1" i="1" dirty="0">
                <a:solidFill>
                  <a:srgbClr val="706EA0"/>
                </a:solidFill>
              </a:rPr>
              <a:t>Event Feeds</a:t>
            </a:r>
          </a:p>
        </p:txBody>
      </p:sp>
    </p:spTree>
    <p:extLst>
      <p:ext uri="{BB962C8B-B14F-4D97-AF65-F5344CB8AC3E}">
        <p14:creationId xmlns:p14="http://schemas.microsoft.com/office/powerpoint/2010/main" val="19534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23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25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Photo by Tim Gouw</a:t>
              </a: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034918" y="2091336"/>
            <a:ext cx="8014539" cy="5397055"/>
            <a:chOff x="15034918" y="2024661"/>
            <a:chExt cx="8014539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8559952" y="4282006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776211" y="2873990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034918" y="4300476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Idle Costs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945006" y="5999363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59344" y="5588909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301561" y="3351487"/>
            <a:ext cx="652258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i="1" dirty="0">
                <a:solidFill>
                  <a:srgbClr val="FF2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74124" y="12521527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19826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genum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Thereby … Optimizing Coding Velocity and Developer Joy</a:t>
            </a:r>
          </a:p>
        </p:txBody>
      </p:sp>
      <p:pic>
        <p:nvPicPr>
          <p:cNvPr id="5" name="developer-joyous">
            <a:extLst>
              <a:ext uri="{FF2B5EF4-FFF2-40B4-BE49-F238E27FC236}">
                <a16:creationId xmlns:a16="http://schemas.microsoft.com/office/drawing/2014/main" id="{AF7C3194-247C-324C-9F2F-3D9396666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896" y="1921524"/>
            <a:ext cx="10823531" cy="109045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0A3A65-350C-2F4F-8040-869A2FFDAE11}"/>
              </a:ext>
            </a:extLst>
          </p:cNvPr>
          <p:cNvSpPr/>
          <p:nvPr/>
        </p:nvSpPr>
        <p:spPr>
          <a:xfrm>
            <a:off x="9313662" y="12555333"/>
            <a:ext cx="2141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D7A12"/>
                </a:solidFill>
              </a:rPr>
              <a:t>Photo by </a:t>
            </a:r>
            <a:r>
              <a:rPr lang="en-US" dirty="0">
                <a:solidFill>
                  <a:srgbClr val="CD7A1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Radu Florin</a:t>
            </a:r>
            <a:endParaRPr lang="en-US" dirty="0">
              <a:solidFill>
                <a:srgbClr val="CD7A12"/>
              </a:solidFill>
            </a:endParaRPr>
          </a:p>
        </p:txBody>
      </p:sp>
      <p:sp>
        <p:nvSpPr>
          <p:cNvPr id="30" name="Impl-biz-logic">
            <a:extLst>
              <a:ext uri="{FF2B5EF4-FFF2-40B4-BE49-F238E27FC236}">
                <a16:creationId xmlns:a16="http://schemas.microsoft.com/office/drawing/2014/main" id="{FD152B75-D441-664D-8DDA-2AC1A2E2BCAF}"/>
              </a:ext>
            </a:extLst>
          </p:cNvPr>
          <p:cNvSpPr txBox="1"/>
          <p:nvPr/>
        </p:nvSpPr>
        <p:spPr>
          <a:xfrm>
            <a:off x="12017329" y="4578696"/>
            <a:ext cx="11734800" cy="67249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473075" indent="-449263">
              <a:spcAft>
                <a:spcPts val="1200"/>
              </a:spcAft>
              <a:buFont typeface="Arial" charset="0"/>
              <a:buChar char="•"/>
            </a:pPr>
            <a:r>
              <a:rPr lang="en-US" sz="5400" b="1" dirty="0"/>
              <a:t>Implementing App and Business Logic</a:t>
            </a:r>
            <a:endParaRPr lang="en-US" sz="5400" b="1" kern="0" spc="-60" dirty="0">
              <a:cs typeface="Arial"/>
            </a:endParaRP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Using simple, </a:t>
            </a:r>
            <a:r>
              <a:rPr lang="en-US" sz="4800" b="1" kern="0" spc="-60" dirty="0">
                <a:solidFill>
                  <a:srgbClr val="706EA0"/>
                </a:solidFill>
                <a:cs typeface="Arial"/>
              </a:rPr>
              <a:t>Single-tasked Functions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dirty="0"/>
              <a:t>Interacting with </a:t>
            </a:r>
            <a:r>
              <a:rPr lang="en-US" sz="4800" b="1" dirty="0">
                <a:solidFill>
                  <a:srgbClr val="706EA0"/>
                </a:solidFill>
              </a:rPr>
              <a:t>Discrete data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Simple, “app-friendly”, structured data like JSON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Or optionally “Raw” data from HTTP message Body</a:t>
            </a:r>
            <a:endParaRPr lang="en-US" sz="4000" i="1" dirty="0">
              <a:solidFill>
                <a:srgbClr val="1382AC"/>
              </a:solidFill>
            </a:endParaRPr>
          </a:p>
          <a:p>
            <a:pPr marL="473075" lvl="1" indent="-450850">
              <a:spcBef>
                <a:spcPts val="4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/>
              <a:t>Composing Functions into compelling Workflows and Applications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Connect to </a:t>
            </a:r>
            <a:r>
              <a:rPr lang="en-US" sz="4400" kern="0" spc="-60" dirty="0">
                <a:cs typeface="Arial"/>
              </a:rPr>
              <a:t>Events Providers </a:t>
            </a: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and </a:t>
            </a:r>
            <a:r>
              <a:rPr lang="en-US" sz="4400" b="1" kern="0" spc="-60" dirty="0">
                <a:solidFill>
                  <a:srgbClr val="706EA0"/>
                </a:solidFill>
                <a:cs typeface="Arial"/>
              </a:rPr>
              <a:t>React to Events</a:t>
            </a:r>
          </a:p>
        </p:txBody>
      </p:sp>
      <p:sp>
        <p:nvSpPr>
          <p:cNvPr id="3" name="Text-Serverless-developers-focus">
            <a:extLst>
              <a:ext uri="{FF2B5EF4-FFF2-40B4-BE49-F238E27FC236}">
                <a16:creationId xmlns:a16="http://schemas.microsoft.com/office/drawing/2014/main" id="{683CD83A-E467-2946-9E7D-7B46DF645FEF}"/>
              </a:ext>
            </a:extLst>
          </p:cNvPr>
          <p:cNvSpPr/>
          <p:nvPr/>
        </p:nvSpPr>
        <p:spPr>
          <a:xfrm>
            <a:off x="12017329" y="2807835"/>
            <a:ext cx="103576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Serverless Developers Focus on…</a:t>
            </a:r>
          </a:p>
        </p:txBody>
      </p:sp>
      <p:pic>
        <p:nvPicPr>
          <p:cNvPr id="7" name="github-merged">
            <a:extLst>
              <a:ext uri="{FF2B5EF4-FFF2-40B4-BE49-F238E27FC236}">
                <a16:creationId xmlns:a16="http://schemas.microsoft.com/office/drawing/2014/main" id="{F9AF1814-C499-D74D-91CD-2B7250999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24" y="5173145"/>
            <a:ext cx="2531208" cy="1014764"/>
          </a:xfrm>
          <a:prstGeom prst="rect">
            <a:avLst/>
          </a:prstGeom>
        </p:spPr>
      </p:pic>
      <p:pic>
        <p:nvPicPr>
          <p:cNvPr id="9" name="github-travis">
            <a:extLst>
              <a:ext uri="{FF2B5EF4-FFF2-40B4-BE49-F238E27FC236}">
                <a16:creationId xmlns:a16="http://schemas.microsoft.com/office/drawing/2014/main" id="{F7603AE6-02AD-A040-B27F-24F36B640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39" y="3097724"/>
            <a:ext cx="4664303" cy="1798956"/>
          </a:xfrm>
          <a:prstGeom prst="rect">
            <a:avLst/>
          </a:prstGeom>
        </p:spPr>
      </p:pic>
      <p:sp>
        <p:nvSpPr>
          <p:cNvPr id="10" name="text-developer-joy">
            <a:extLst>
              <a:ext uri="{FF2B5EF4-FFF2-40B4-BE49-F238E27FC236}">
                <a16:creationId xmlns:a16="http://schemas.microsoft.com/office/drawing/2014/main" id="{67EA8338-F47C-D948-8435-63D7D652B7AD}"/>
              </a:ext>
            </a:extLst>
          </p:cNvPr>
          <p:cNvSpPr/>
          <p:nvPr/>
        </p:nvSpPr>
        <p:spPr>
          <a:xfrm>
            <a:off x="8297358" y="2023005"/>
            <a:ext cx="31580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i="1" dirty="0">
                <a:solidFill>
                  <a:srgbClr val="00B05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“Joy” </a:t>
            </a:r>
            <a:endParaRPr lang="en-US" sz="9600" dirty="0">
              <a:solidFill>
                <a:srgbClr val="00B050"/>
              </a:solidFill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65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3771900" y="8185635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958182" y="7028388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454321" y="7048528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2814846" y="8194159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9307245" y="1034041"/>
            <a:ext cx="2215991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8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242948" y="7407451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016309" y="7407451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271181" y="7922327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0915377" y="8676133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0879287" y="7407452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415240" y="7930854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8840062" y="8185635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A78B7D2-9702-A34F-A14B-221D5C2061FB}"/>
              </a:ext>
            </a:extLst>
          </p:cNvPr>
          <p:cNvGrpSpPr/>
          <p:nvPr/>
        </p:nvGrpSpPr>
        <p:grpSpPr>
          <a:xfrm>
            <a:off x="8793262" y="6418954"/>
            <a:ext cx="5760448" cy="2794133"/>
            <a:chOff x="4063797" y="7772795"/>
            <a:chExt cx="5760448" cy="2794133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7C2B1B2-13EC-704C-A7F3-A023305A6751}"/>
                </a:ext>
              </a:extLst>
            </p:cNvPr>
            <p:cNvCxnSpPr>
              <a:cxnSpLocks/>
              <a:endCxn id="70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11">
              <a:extLst>
                <a:ext uri="{FF2B5EF4-FFF2-40B4-BE49-F238E27FC236}">
                  <a16:creationId xmlns:a16="http://schemas.microsoft.com/office/drawing/2014/main" id="{6FC880A2-3718-2246-BA74-A9C56AE31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C325D2-E8B9-2640-83AD-C34FEEBECCCE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71" name="TextBox 12">
              <a:extLst>
                <a:ext uri="{FF2B5EF4-FFF2-40B4-BE49-F238E27FC236}">
                  <a16:creationId xmlns:a16="http://schemas.microsoft.com/office/drawing/2014/main" id="{9CB230B0-CCE2-1F4C-BDF1-43931B043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23DDEA8-EDBC-6C4E-85FE-9BBA848A7533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F591DFF-1EF9-AA42-8EE1-E9F1A7BE0084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D7D16081-D8F0-F543-AAB1-0870C5A216B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87DCB73-3064-1D4C-9DAF-E42133E24832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3A900E-C84F-8C47-BF42-C038AC838ADD}"/>
                </a:ext>
              </a:extLst>
            </p:cNvPr>
            <p:cNvCxnSpPr>
              <a:cxnSpLocks/>
              <a:stCxn id="77" idx="0"/>
              <a:endCxn id="74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onnector 76">
              <a:extLst>
                <a:ext uri="{FF2B5EF4-FFF2-40B4-BE49-F238E27FC236}">
                  <a16:creationId xmlns:a16="http://schemas.microsoft.com/office/drawing/2014/main" id="{9114DBC1-6CA7-1F4D-8D20-31E4B342605A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62EE560-183D-3F43-903D-DF19971C78F5}"/>
                </a:ext>
              </a:extLst>
            </p:cNvPr>
            <p:cNvCxnSpPr>
              <a:cxnSpLocks/>
              <a:stCxn id="70" idx="2"/>
              <a:endCxn id="77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F6937EA-98D2-B540-9FFA-C93FAA8BA764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11">
              <a:extLst>
                <a:ext uri="{FF2B5EF4-FFF2-40B4-BE49-F238E27FC236}">
                  <a16:creationId xmlns:a16="http://schemas.microsoft.com/office/drawing/2014/main" id="{6A51548A-D870-6142-B2BB-93901C14E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340B724-7B08-0A4A-82FD-39E18DE7FCD5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7F992D2-CC0D-3341-826E-DB2468CC8DC4}"/>
                </a:ext>
              </a:extLst>
            </p:cNvPr>
            <p:cNvCxnSpPr>
              <a:cxnSpLocks/>
              <a:stCxn id="85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Connector 84">
              <a:extLst>
                <a:ext uri="{FF2B5EF4-FFF2-40B4-BE49-F238E27FC236}">
                  <a16:creationId xmlns:a16="http://schemas.microsoft.com/office/drawing/2014/main" id="{EFD5D0A4-D2A3-5243-85E7-49A18906CFE6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959F475-42C1-1245-8E03-941AB4C572C0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B609CCC-87AF-824E-BFB1-D7C1DE149CE1}"/>
                </a:ext>
              </a:extLst>
            </p:cNvPr>
            <p:cNvCxnSpPr>
              <a:cxnSpLocks/>
              <a:stCxn id="88" idx="0"/>
              <a:endCxn id="85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Connector 87">
              <a:extLst>
                <a:ext uri="{FF2B5EF4-FFF2-40B4-BE49-F238E27FC236}">
                  <a16:creationId xmlns:a16="http://schemas.microsoft.com/office/drawing/2014/main" id="{5CA5852B-39FE-8E4B-BFA7-AA241C51ABDF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6A47FA60-F10C-8A40-9DD0-B4721F4FFACA}"/>
                </a:ext>
              </a:extLst>
            </p:cNvPr>
            <p:cNvCxnSpPr>
              <a:cxnSpLocks/>
              <a:stCxn id="81" idx="2"/>
              <a:endCxn id="88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71CBDD0-657B-0F4C-9D00-599CF5EEF3AD}"/>
              </a:ext>
            </a:extLst>
          </p:cNvPr>
          <p:cNvGrpSpPr/>
          <p:nvPr/>
        </p:nvGrpSpPr>
        <p:grpSpPr>
          <a:xfrm>
            <a:off x="971761" y="6418954"/>
            <a:ext cx="5774703" cy="2796081"/>
            <a:chOff x="4006994" y="4433017"/>
            <a:chExt cx="5774703" cy="279608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5DE1F5-930F-AE4A-B49A-403AAA25E760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2F24AC8D-8A3E-CF4E-BDB7-A8A77C00A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8137AEB-B9C2-1C49-9826-EC45140C8AB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D7F150B0-E173-3648-A021-C9411163A8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D35A9C-DB1E-F34B-9BC3-B74E2DA2C0FB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DF42E18-4D00-DE4D-8CE6-E3D0D979EB77}"/>
                </a:ext>
              </a:extLst>
            </p:cNvPr>
            <p:cNvCxnSpPr>
              <a:cxnSpLocks/>
              <a:stCxn id="43" idx="0"/>
              <a:endCxn id="38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onnector 42">
              <a:extLst>
                <a:ext uri="{FF2B5EF4-FFF2-40B4-BE49-F238E27FC236}">
                  <a16:creationId xmlns:a16="http://schemas.microsoft.com/office/drawing/2014/main" id="{4CE602FF-15F2-204D-A8C8-7649F410B28C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23D1C85-173C-A142-9F80-971998ACB9B8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5161B96-9D67-2B40-B02E-CC435C1E5318}"/>
                </a:ext>
              </a:extLst>
            </p:cNvPr>
            <p:cNvCxnSpPr>
              <a:cxnSpLocks/>
              <a:stCxn id="46" idx="0"/>
              <a:endCxn id="4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onnector 45">
              <a:extLst>
                <a:ext uri="{FF2B5EF4-FFF2-40B4-BE49-F238E27FC236}">
                  <a16:creationId xmlns:a16="http://schemas.microsoft.com/office/drawing/2014/main" id="{EF6DE52A-E356-294E-B9D9-38595A1BF8CC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8AD20F5-58C0-5945-92D7-8D8F15AAE95C}"/>
                </a:ext>
              </a:extLst>
            </p:cNvPr>
            <p:cNvCxnSpPr>
              <a:cxnSpLocks/>
              <a:stCxn id="33" idx="1"/>
              <a:endCxn id="4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0585BCFD-B1BE-7D45-BDF5-8195D46DBE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814E6A9-6B78-1341-A3B5-EE73A78FC702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3393D2F-9DC5-5B42-A35A-96D6140A4C64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B9E2314A-BA27-B442-A88A-2C88049A3909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98C6B7E-DD33-EC4F-8389-A0CAFA249B57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4CAA0C2-0594-2E40-BEEF-2B358684FBDE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B25D641F-0925-D144-8A9C-1C5E1DE28413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7B2557B-191C-4F42-8263-0E60578267D9}"/>
                </a:ext>
              </a:extLst>
            </p:cNvPr>
            <p:cNvCxnSpPr>
              <a:cxnSpLocks/>
              <a:stCxn id="33" idx="3"/>
              <a:endCxn id="66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26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787211" y="2944695"/>
            <a:ext cx="7150433" cy="6075627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3" name="Shape 86">
            <a:extLst>
              <a:ext uri="{FF2B5EF4-FFF2-40B4-BE49-F238E27FC236}">
                <a16:creationId xmlns:a16="http://schemas.microsoft.com/office/drawing/2014/main" id="{B509B560-B0D0-6B4F-A6FA-385E0DA6AF6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516793" y="2423048"/>
            <a:ext cx="20423" cy="8395045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695483" y="11102954"/>
            <a:ext cx="15478665" cy="1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5537216" y="11260826"/>
            <a:ext cx="173680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Decreased Management of Infra., Frameworks, Platform &amp; Runtime Stacks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826241" y="3433600"/>
            <a:ext cx="4423118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Increased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implementing Application &amp;  Business logic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623086" y="3091140"/>
            <a:ext cx="15478665" cy="7920940"/>
          </a:xfrm>
          <a:prstGeom prst="swooshArrow">
            <a:avLst>
              <a:gd name="adj1" fmla="val 25000"/>
              <a:gd name="adj2" fmla="val 25000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019120" y="9054743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124459" y="9394826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368905" y="7831892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700979" y="8213245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0934560" y="6491593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403374" y="6625253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</a:p>
          <a:p>
            <a:pPr marL="180975" lvl="0" indent="-180975" defTabSz="12446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ea typeface="Helvetica Neue" charset="0"/>
                <a:cs typeface="Helvetica Neue" charset="0"/>
              </a:rPr>
              <a:t>Tied to proprietary PaaS services &amp; workloads</a:t>
            </a: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740DC3-01F9-2249-833F-A7108B3BBCCC}"/>
              </a:ext>
            </a:extLst>
          </p:cNvPr>
          <p:cNvSpPr/>
          <p:nvPr/>
        </p:nvSpPr>
        <p:spPr>
          <a:xfrm>
            <a:off x="2328866" y="12636959"/>
            <a:ext cx="182560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Allowing greater portability &amp; maximizing hybrid &amp; cross-Cloud scaling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BACD2F1-EEB4-A640-ADAA-B20F746807BC}"/>
              </a:ext>
            </a:extLst>
          </p:cNvPr>
          <p:cNvSpPr/>
          <p:nvPr/>
        </p:nvSpPr>
        <p:spPr>
          <a:xfrm>
            <a:off x="10759658" y="4801762"/>
            <a:ext cx="3519875" cy="4614150"/>
          </a:xfrm>
          <a:prstGeom prst="roundRect">
            <a:avLst/>
          </a:prstGeom>
          <a:solidFill>
            <a:schemeClr val="bg2">
              <a:lumMod val="75000"/>
              <a:alpha val="17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Pseudo</a:t>
            </a:r>
          </a:p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450234" y="4571044"/>
            <a:ext cx="6583471" cy="3938758"/>
            <a:chOff x="14450234" y="4571044"/>
            <a:chExt cx="6583471" cy="393875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450234" y="5145987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228288" y="4571044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689724" y="4867031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libs.</a:t>
              </a:r>
              <a:endParaRPr lang="en-US" sz="3200" b="1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5028308" y="5651944"/>
              <a:ext cx="2869419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b="1" i="1" dirty="0"/>
                <a:t>include  function’s language and framework stack</a:t>
              </a:r>
              <a:endParaRPr lang="en-US" sz="2800" b="1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6078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Why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479495" y="11982438"/>
            <a:ext cx="23425009" cy="11387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66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Eliminating Ops &amp; Cost guesswork when creating new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58119-B121-824D-AF11-27D98114893D}"/>
              </a:ext>
            </a:extLst>
          </p:cNvPr>
          <p:cNvSpPr txBox="1"/>
          <p:nvPr/>
        </p:nvSpPr>
        <p:spPr>
          <a:xfrm>
            <a:off x="1155031" y="2784862"/>
            <a:ext cx="2227912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Developer Agility</a:t>
            </a:r>
            <a:endParaRPr lang="en-US" sz="40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build lightweight, flexible applications that can be expanded or updated quickly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Author small “glue code” that react to events “as needed” against discrete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78E3E-E15F-444D-8088-92C26D0CA0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362DF5-913A-9548-8C60-D9F97BA95B95}"/>
              </a:ext>
            </a:extLst>
          </p:cNvPr>
          <p:cNvSpPr/>
          <p:nvPr/>
        </p:nvSpPr>
        <p:spPr>
          <a:xfrm>
            <a:off x="1155030" y="8767150"/>
            <a:ext cx="2207393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Cost Reduction</a:t>
            </a:r>
            <a:endParaRPr lang="en-US" sz="3600" b="1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PAYGO</a:t>
            </a:r>
            <a:r>
              <a:rPr lang="en-US" sz="3600" dirty="0">
                <a:solidFill>
                  <a:schemeClr val="bg1"/>
                </a:solidFill>
              </a:rPr>
              <a:t> – “Pay-As-You-GO”, Only pay for the milliseconds of CPU used for running the function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Fixed Price Options </a:t>
            </a:r>
            <a:r>
              <a:rPr lang="en-US" sz="3600" dirty="0">
                <a:solidFill>
                  <a:schemeClr val="bg1"/>
                </a:solidFill>
              </a:rPr>
              <a:t>– Takes the guesswork over variable (compute) costs when creating new applications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Inconsistent Usage </a:t>
            </a:r>
            <a:r>
              <a:rPr lang="en-US" sz="3600" dirty="0">
                <a:solidFill>
                  <a:schemeClr val="bg1"/>
                </a:solidFill>
              </a:rPr>
              <a:t>- Do not pay for hosting a server if your application sees inconsistent usage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1C3A45-AEC0-2B4B-B3FC-8A8C1BC6233A}"/>
              </a:ext>
            </a:extLst>
          </p:cNvPr>
          <p:cNvSpPr/>
          <p:nvPr/>
        </p:nvSpPr>
        <p:spPr>
          <a:xfrm>
            <a:off x="1155030" y="5668284"/>
            <a:ext cx="20705509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bg1"/>
                </a:solidFill>
              </a:rPr>
              <a:t>Scaling is automated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Peak Demand </a:t>
            </a:r>
            <a:r>
              <a:rPr lang="en-US" sz="3600" dirty="0">
                <a:solidFill>
                  <a:schemeClr val="bg1"/>
                </a:solidFill>
              </a:rPr>
              <a:t>- Handling peak demand periods or irregular “spikes” of activity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Guaranteed Resources </a:t>
            </a:r>
            <a:r>
              <a:rPr lang="en-US" sz="3600" dirty="0">
                <a:solidFill>
                  <a:schemeClr val="bg1"/>
                </a:solidFill>
              </a:rPr>
              <a:t>- Serverless platform guarantees </a:t>
            </a:r>
            <a:r>
              <a:rPr lang="en-US" sz="3600" i="1" u="sng" dirty="0">
                <a:solidFill>
                  <a:schemeClr val="bg1"/>
                </a:solidFill>
              </a:rPr>
              <a:t>Concurrency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i="1" u="sng" dirty="0">
                <a:solidFill>
                  <a:schemeClr val="bg1"/>
                </a:solidFill>
              </a:rPr>
              <a:t>CPU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i="1" u="sng" dirty="0">
                <a:solidFill>
                  <a:schemeClr val="bg1"/>
                </a:solidFill>
              </a:rPr>
              <a:t>Memory</a:t>
            </a:r>
            <a:r>
              <a:rPr lang="en-US" sz="3600" dirty="0">
                <a:solidFill>
                  <a:schemeClr val="bg1"/>
                </a:solidFill>
              </a:rPr>
              <a:t> 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33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  <a:prstDash val="dash"/>
        </a:ln>
        <a:effectLst/>
      </a:spPr>
      <a:bodyPr vert="horz" wrap="square" lIns="182880" tIns="182880" rIns="182880" bIns="182880" rtlCol="0" anchor="ctr" anchorCtr="0">
        <a:noAutofit/>
      </a:bodyPr>
      <a:lstStyle>
        <a:defPPr algn="ctr">
          <a:defRPr sz="3200" b="1" dirty="0" smtClean="0">
            <a:solidFill>
              <a:schemeClr val="tx1"/>
            </a:solidFill>
            <a:latin typeface="IBM Plex Sans" panose="020B0503050203000203" pitchFamily="34" charset="77"/>
            <a:ea typeface="Cambria" charset="0"/>
            <a:cs typeface="Cambria" charset="0"/>
            <a:sym typeface="Helvetic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93317</TotalTime>
  <Words>3760</Words>
  <Application>Microsoft Macintosh PowerPoint</Application>
  <PresentationFormat>Custom</PresentationFormat>
  <Paragraphs>720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Arial Narrow</vt:lpstr>
      <vt:lpstr>Calibri</vt:lpstr>
      <vt:lpstr>Calibri Light</vt:lpstr>
      <vt:lpstr>Cambria</vt:lpstr>
      <vt:lpstr>Consolas</vt:lpstr>
      <vt:lpstr>Courier New</vt:lpstr>
      <vt:lpstr>Helvetica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Taking the “Ops” out of “DevOps”</vt:lpstr>
      <vt:lpstr>Taking the “Ops” out of “DevOps”</vt:lpstr>
      <vt:lpstr>Thereby … Optimizing Coding Velocity and Developer Joy</vt:lpstr>
      <vt:lpstr>Serverless’ Least Common Denominator (LCD) Programming Model</vt:lpstr>
      <vt:lpstr>Serverless’ Least Common Denominator (LCD) Programming Model</vt:lpstr>
      <vt:lpstr>Serverless’ Least Common Denominator (LCD) Programming Model</vt:lpstr>
      <vt:lpstr>Serverless typically implemented as Container or Functional Workloads</vt:lpstr>
      <vt:lpstr>PowerPoint Presentation</vt:lpstr>
      <vt:lpstr>PowerPoint Presentation</vt:lpstr>
      <vt:lpstr>Scheduled, Periodic Tasks  | “Cron Jobs”</vt:lpstr>
      <vt:lpstr>API Management for Serverless MicroServices</vt:lpstr>
      <vt:lpstr>Extract, Transform and Load (ETL) Pipelines</vt:lpstr>
      <vt:lpstr>Operations Research / Combinatorial Optimization</vt:lpstr>
      <vt:lpstr>Supports “Source-to-Container” solutions for deployment</vt:lpstr>
      <vt:lpstr>Scales Horizontally, On-Demand from 0..N instances</vt:lpstr>
      <vt:lpstr>Supports “out-of-box” connectivity to Event Sources</vt:lpstr>
      <vt:lpstr>Integrated Logging and Metrics</vt:lpstr>
      <vt:lpstr>Supports Compositions to Create Serverless Apps</vt:lpstr>
      <vt:lpstr>endeavors to provide these features…</vt:lpstr>
      <vt:lpstr>Today’s Serverless challenges for Java</vt:lpstr>
      <vt:lpstr>Addressing the Challenges – Creating Java Serverless “Highways”</vt:lpstr>
      <vt:lpstr>Java Serverless CI/CD Pipeline Vision Being Developed Now!</vt:lpstr>
      <vt:lpstr>Containers Approach - ”Build your own Docker image with everything”</vt:lpstr>
      <vt:lpstr>Functions Approach – “JAR your function with its libraries”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1017</cp:revision>
  <dcterms:modified xsi:type="dcterms:W3CDTF">2020-03-11T17:40:24Z</dcterms:modified>
</cp:coreProperties>
</file>